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</p:sldIdLst>
  <p:sldSz cy="5143500" cx="9144000"/>
  <p:notesSz cx="6858000" cy="9144000"/>
  <p:embeddedFontLst>
    <p:embeddedFont>
      <p:font typeface="Roboto"/>
      <p:regular r:id="rId18"/>
      <p:bold r:id="rId19"/>
      <p:italic r:id="rId20"/>
      <p:boldItalic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BE91AB21-864C-4DE0-804E-A1205EADA808}">
  <a:tblStyle styleId="{BE91AB21-864C-4DE0-804E-A1205EADA80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21" Type="http://schemas.openxmlformats.org/officeDocument/2006/relationships/font" Target="fonts/Roboto-bold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1.xml"/><Relationship Id="rId19" Type="http://schemas.openxmlformats.org/officeDocument/2006/relationships/font" Target="fonts/Roboto-bold.fntdata"/><Relationship Id="rId6" Type="http://schemas.openxmlformats.org/officeDocument/2006/relationships/notesMaster" Target="notesMasters/notesMaster1.xml"/><Relationship Id="rId18" Type="http://schemas.openxmlformats.org/officeDocument/2006/relationships/font" Target="fonts/Roboto-regular.fntdata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d9c453428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d9c453428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1a83b4c4f1f_1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1a83b4c4f1f_1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e9090756a_1_7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e9090756a_1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d91e1f37e_1_10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d91e1f37e_1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d91e1f37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d91e1f37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e9090756a_2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e9090756a_2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e9090756a_1_23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e9090756a_1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d933c8c4a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d933c8c4a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a83b4c4f1f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1a83b4c4f1f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a83b4c4f1f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1a83b4c4f1f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a83b4c4f1f_1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1a83b4c4f1f_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0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0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Google Shape;56;p1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rgbClr val="CCCCCC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Relationship Id="rId4" Type="http://schemas.openxmlformats.org/officeDocument/2006/relationships/image" Target="../media/image1.png"/><Relationship Id="rId5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Relationship Id="rId4" Type="http://schemas.openxmlformats.org/officeDocument/2006/relationships/image" Target="../media/image7.png"/><Relationship Id="rId5" Type="http://schemas.openxmlformats.org/officeDocument/2006/relationships/image" Target="../media/image6.png"/><Relationship Id="rId6" Type="http://schemas.openxmlformats.org/officeDocument/2006/relationships/image" Target="../media/image2.png"/><Relationship Id="rId7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www.feedingamerica.org/our-work/our-approach/reduce-food-waste" TargetMode="External"/><Relationship Id="rId4" Type="http://schemas.openxmlformats.org/officeDocument/2006/relationships/hyperlink" Target="https://www.ers.usda.gov/topics/food-nutrition-assistance/food-security-in-the-u-s/key-statistics-graphics/" TargetMode="External"/><Relationship Id="rId5" Type="http://schemas.openxmlformats.org/officeDocument/2006/relationships/image" Target="../media/image3.png"/><Relationship Id="rId6" Type="http://schemas.openxmlformats.org/officeDocument/2006/relationships/image" Target="../media/image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/>
          <p:nvPr>
            <p:ph type="ctrTitle"/>
          </p:nvPr>
        </p:nvSpPr>
        <p:spPr>
          <a:xfrm>
            <a:off x="1898150" y="7118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YourNextMeal.com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68" name="Google Shape;68;p13"/>
          <p:cNvSpPr txBox="1"/>
          <p:nvPr>
            <p:ph idx="1" type="subTitle"/>
          </p:nvPr>
        </p:nvSpPr>
        <p:spPr>
          <a:xfrm>
            <a:off x="2971200" y="1599450"/>
            <a:ext cx="32016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A step closer to food equity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69" name="Google Shape;69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5600" y="2230650"/>
            <a:ext cx="3201599" cy="213667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3"/>
          <p:cNvSpPr txBox="1"/>
          <p:nvPr/>
        </p:nvSpPr>
        <p:spPr>
          <a:xfrm>
            <a:off x="1196875" y="4295500"/>
            <a:ext cx="10053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Roboto"/>
                <a:ea typeface="Roboto"/>
                <a:cs typeface="Roboto"/>
                <a:sym typeface="Roboto"/>
              </a:rPr>
              <a:t>Source: EHL Insights</a:t>
            </a:r>
            <a:endParaRPr sz="6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1" name="Google Shape;71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2100" y="2623550"/>
            <a:ext cx="3427974" cy="1274650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3"/>
          <p:cNvSpPr txBox="1"/>
          <p:nvPr/>
        </p:nvSpPr>
        <p:spPr>
          <a:xfrm>
            <a:off x="4643350" y="3826375"/>
            <a:ext cx="13464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Roboto"/>
                <a:ea typeface="Roboto"/>
                <a:cs typeface="Roboto"/>
                <a:sym typeface="Roboto"/>
              </a:rPr>
              <a:t>Source: Hillside Public School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3" name="Google Shape;73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36701" y="88500"/>
            <a:ext cx="1214800" cy="756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2"/>
          <p:cNvSpPr txBox="1"/>
          <p:nvPr/>
        </p:nvSpPr>
        <p:spPr>
          <a:xfrm>
            <a:off x="4025940" y="3264479"/>
            <a:ext cx="1053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Admin</a:t>
            </a:r>
            <a:endParaRPr b="1" sz="2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2" name="Google Shape;192;p22"/>
          <p:cNvSpPr txBox="1"/>
          <p:nvPr/>
        </p:nvSpPr>
        <p:spPr>
          <a:xfrm>
            <a:off x="6301575" y="2546331"/>
            <a:ext cx="926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3" name="Google Shape;193;p22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400"/>
              </a:spcAft>
              <a:buNone/>
            </a:pPr>
            <a:r>
              <a:rPr lang="en">
                <a:solidFill>
                  <a:srgbClr val="000000"/>
                </a:solidFill>
              </a:rPr>
              <a:t>Conclusion &amp; Future work </a:t>
            </a:r>
            <a:endParaRPr i="1" sz="1600"/>
          </a:p>
        </p:txBody>
      </p:sp>
      <p:sp>
        <p:nvSpPr>
          <p:cNvPr id="194" name="Google Shape;194;p22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Build IOS/Android app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Track the pickup request realtime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Build a driver network with Volunteers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Donor Incentives &amp; Analytics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Admin Features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3"/>
          <p:cNvSpPr txBox="1"/>
          <p:nvPr>
            <p:ph idx="4294967295" type="title"/>
          </p:nvPr>
        </p:nvSpPr>
        <p:spPr>
          <a:xfrm>
            <a:off x="311700" y="220100"/>
            <a:ext cx="8520600" cy="101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The team</a:t>
            </a:r>
            <a:endParaRPr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400"/>
              </a:spcBef>
              <a:spcAft>
                <a:spcPts val="400"/>
              </a:spcAft>
              <a:buNone/>
            </a:pPr>
            <a:r>
              <a:rPr i="1" lang="en" sz="1600">
                <a:solidFill>
                  <a:srgbClr val="000000"/>
                </a:solidFill>
              </a:rPr>
              <a:t>What we do together can make a difference.</a:t>
            </a:r>
            <a:endParaRPr i="1" sz="1600">
              <a:solidFill>
                <a:srgbClr val="000000"/>
              </a:solidFill>
            </a:endParaRPr>
          </a:p>
        </p:txBody>
      </p:sp>
      <p:sp>
        <p:nvSpPr>
          <p:cNvPr id="200" name="Google Shape;200;p23"/>
          <p:cNvSpPr txBox="1"/>
          <p:nvPr>
            <p:ph idx="4294967295" type="title"/>
          </p:nvPr>
        </p:nvSpPr>
        <p:spPr>
          <a:xfrm>
            <a:off x="-97350" y="2934300"/>
            <a:ext cx="2262300" cy="49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Sanjana Kothari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201" name="Google Shape;201;p23"/>
          <p:cNvSpPr txBox="1"/>
          <p:nvPr>
            <p:ph idx="4294967295" type="body"/>
          </p:nvPr>
        </p:nvSpPr>
        <p:spPr>
          <a:xfrm>
            <a:off x="-7600" y="3385674"/>
            <a:ext cx="1700400" cy="9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rgbClr val="000000"/>
                </a:solidFill>
              </a:rPr>
              <a:t>Team Lead, Dev Engineer (</a:t>
            </a:r>
            <a:r>
              <a:rPr lang="en" sz="1200">
                <a:solidFill>
                  <a:srgbClr val="000000"/>
                </a:solidFill>
              </a:rPr>
              <a:t>Full Stack)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202" name="Google Shape;202;p23"/>
          <p:cNvSpPr txBox="1"/>
          <p:nvPr>
            <p:ph idx="4294967295" type="title"/>
          </p:nvPr>
        </p:nvSpPr>
        <p:spPr>
          <a:xfrm>
            <a:off x="1959138" y="2934300"/>
            <a:ext cx="1700400" cy="49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Harika Satti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203" name="Google Shape;203;p23"/>
          <p:cNvSpPr txBox="1"/>
          <p:nvPr>
            <p:ph idx="4294967295" type="title"/>
          </p:nvPr>
        </p:nvSpPr>
        <p:spPr>
          <a:xfrm>
            <a:off x="3796854" y="2934300"/>
            <a:ext cx="1700400" cy="49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Naga Bathula	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204" name="Google Shape;204;p23"/>
          <p:cNvSpPr txBox="1"/>
          <p:nvPr>
            <p:ph idx="4294967295" type="body"/>
          </p:nvPr>
        </p:nvSpPr>
        <p:spPr>
          <a:xfrm>
            <a:off x="1857313" y="3395188"/>
            <a:ext cx="1700400" cy="98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rgbClr val="000000"/>
                </a:solidFill>
              </a:rPr>
              <a:t>Dev Engineer (Full Stack)</a:t>
            </a:r>
            <a:endParaRPr sz="1200">
              <a:solidFill>
                <a:srgbClr val="000000"/>
              </a:solidFill>
            </a:endParaRPr>
          </a:p>
        </p:txBody>
      </p:sp>
      <p:sp>
        <p:nvSpPr>
          <p:cNvPr id="205" name="Google Shape;205;p23"/>
          <p:cNvSpPr txBox="1"/>
          <p:nvPr>
            <p:ph idx="4294967295" type="body"/>
          </p:nvPr>
        </p:nvSpPr>
        <p:spPr>
          <a:xfrm>
            <a:off x="3722241" y="3395188"/>
            <a:ext cx="1700400" cy="98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rgbClr val="000000"/>
                </a:solidFill>
              </a:rPr>
              <a:t>Solution Architect, DevOps </a:t>
            </a:r>
            <a:r>
              <a:rPr lang="en" sz="1200">
                <a:solidFill>
                  <a:srgbClr val="000000"/>
                </a:solidFill>
              </a:rPr>
              <a:t>Engineer</a:t>
            </a:r>
            <a:endParaRPr sz="1200">
              <a:solidFill>
                <a:srgbClr val="000000"/>
              </a:solidFill>
            </a:endParaRPr>
          </a:p>
        </p:txBody>
      </p:sp>
      <p:sp>
        <p:nvSpPr>
          <p:cNvPr id="206" name="Google Shape;206;p23"/>
          <p:cNvSpPr txBox="1"/>
          <p:nvPr>
            <p:ph idx="4294967295" type="title"/>
          </p:nvPr>
        </p:nvSpPr>
        <p:spPr>
          <a:xfrm>
            <a:off x="5424276" y="2934300"/>
            <a:ext cx="2026200" cy="49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Ravi Teja Reddy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207" name="Google Shape;207;p23"/>
          <p:cNvSpPr txBox="1"/>
          <p:nvPr>
            <p:ph idx="4294967295" type="body"/>
          </p:nvPr>
        </p:nvSpPr>
        <p:spPr>
          <a:xfrm>
            <a:off x="5587169" y="3395188"/>
            <a:ext cx="1700400" cy="98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</a:rPr>
              <a:t>Dev Engineer (Full Stack)</a:t>
            </a:r>
            <a:endParaRPr sz="1200"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208" name="Google Shape;208;p23"/>
          <p:cNvSpPr txBox="1"/>
          <p:nvPr>
            <p:ph idx="4294967295" type="title"/>
          </p:nvPr>
        </p:nvSpPr>
        <p:spPr>
          <a:xfrm>
            <a:off x="7129151" y="2934300"/>
            <a:ext cx="2026200" cy="49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Siddhant</a:t>
            </a:r>
            <a:r>
              <a:rPr lang="en" sz="1600">
                <a:solidFill>
                  <a:schemeClr val="dk1"/>
                </a:solidFill>
              </a:rPr>
              <a:t> Sancheti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209" name="Google Shape;209;p23"/>
          <p:cNvSpPr txBox="1"/>
          <p:nvPr>
            <p:ph idx="4294967295" type="body"/>
          </p:nvPr>
        </p:nvSpPr>
        <p:spPr>
          <a:xfrm>
            <a:off x="7452094" y="3385663"/>
            <a:ext cx="1700400" cy="98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</a:rPr>
              <a:t>Dev Engineer (Full Stack)</a:t>
            </a:r>
            <a:endParaRPr sz="1200"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</a:endParaRPr>
          </a:p>
        </p:txBody>
      </p:sp>
      <p:pic>
        <p:nvPicPr>
          <p:cNvPr id="210" name="Google Shape;21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1900" y="1283200"/>
            <a:ext cx="1600200" cy="16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59500" y="1283199"/>
            <a:ext cx="1600050" cy="16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14300" y="1283200"/>
            <a:ext cx="1600200" cy="16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46950" y="1283200"/>
            <a:ext cx="1600200" cy="16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687374" y="1283199"/>
            <a:ext cx="1600201" cy="1600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The problem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79" name="Google Shape;79;p14"/>
          <p:cNvSpPr txBox="1"/>
          <p:nvPr/>
        </p:nvSpPr>
        <p:spPr>
          <a:xfrm>
            <a:off x="7362225" y="4543200"/>
            <a:ext cx="33288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Roboto"/>
                <a:ea typeface="Roboto"/>
                <a:cs typeface="Roboto"/>
                <a:sym typeface="Roboto"/>
              </a:rPr>
              <a:t>Source:</a:t>
            </a:r>
            <a:endParaRPr sz="9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Feeding America</a:t>
            </a:r>
            <a:endParaRPr sz="9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U.S. Department of Agriculture</a:t>
            </a:r>
            <a:endParaRPr sz="9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" name="Google Shape;80;p14"/>
          <p:cNvSpPr txBox="1"/>
          <p:nvPr/>
        </p:nvSpPr>
        <p:spPr>
          <a:xfrm>
            <a:off x="4461275" y="2111750"/>
            <a:ext cx="3868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108 billion pounds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of 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food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wasted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in the United States each year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1" name="Google Shape;81;p14"/>
          <p:cNvSpPr txBox="1"/>
          <p:nvPr/>
        </p:nvSpPr>
        <p:spPr>
          <a:xfrm>
            <a:off x="4461275" y="2832363"/>
            <a:ext cx="38688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$408 billion in food thrown away each year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" name="Google Shape;82;p14"/>
          <p:cNvSpPr txBox="1"/>
          <p:nvPr/>
        </p:nvSpPr>
        <p:spPr>
          <a:xfrm>
            <a:off x="4461275" y="3418488"/>
            <a:ext cx="39675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N</a:t>
            </a:r>
            <a:r>
              <a:rPr lang="en" sz="1300">
                <a:latin typeface="Roboto"/>
                <a:ea typeface="Roboto"/>
                <a:cs typeface="Roboto"/>
                <a:sym typeface="Roboto"/>
              </a:rPr>
              <a:t>early </a:t>
            </a:r>
            <a:r>
              <a:rPr b="1" lang="en" sz="1300">
                <a:latin typeface="Roboto"/>
                <a:ea typeface="Roboto"/>
                <a:cs typeface="Roboto"/>
                <a:sym typeface="Roboto"/>
              </a:rPr>
              <a:t>40% of all food</a:t>
            </a:r>
            <a:r>
              <a:rPr lang="en" sz="1300">
                <a:latin typeface="Roboto"/>
                <a:ea typeface="Roboto"/>
                <a:cs typeface="Roboto"/>
                <a:sym typeface="Roboto"/>
              </a:rPr>
              <a:t> in the United States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3" name="Google Shape;83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0925" y="1895325"/>
            <a:ext cx="3408975" cy="275895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4"/>
          <p:cNvSpPr txBox="1"/>
          <p:nvPr/>
        </p:nvSpPr>
        <p:spPr>
          <a:xfrm>
            <a:off x="4461263" y="3928200"/>
            <a:ext cx="36084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1300">
                <a:latin typeface="Roboto"/>
                <a:ea typeface="Roboto"/>
                <a:cs typeface="Roboto"/>
                <a:sym typeface="Roboto"/>
              </a:rPr>
              <a:t>13.5 million</a:t>
            </a:r>
            <a:r>
              <a:rPr lang="en" sz="1300">
                <a:latin typeface="Roboto"/>
                <a:ea typeface="Roboto"/>
                <a:cs typeface="Roboto"/>
                <a:sym typeface="Roboto"/>
              </a:rPr>
              <a:t> of U.S. households suffered from food insecurity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5" name="Google Shape;85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40650" y="2208248"/>
            <a:ext cx="320625" cy="305127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40650" y="2899973"/>
            <a:ext cx="320625" cy="305127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40650" y="3458386"/>
            <a:ext cx="320625" cy="305127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40650" y="4004636"/>
            <a:ext cx="320625" cy="3051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loseup from the side of a hand pushing a knob on an audio mixer" id="93" name="Google Shape;93;p15"/>
          <p:cNvPicPr preferRelativeResize="0"/>
          <p:nvPr/>
        </p:nvPicPr>
        <p:blipFill rotWithShape="1">
          <a:blip r:embed="rId3">
            <a:alphaModFix/>
          </a:blip>
          <a:srcRect b="15419" l="7506" r="42247" t="0"/>
          <a:stretch/>
        </p:blipFill>
        <p:spPr>
          <a:xfrm>
            <a:off x="-9150" y="0"/>
            <a:ext cx="459449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5"/>
          <p:cNvSpPr txBox="1"/>
          <p:nvPr>
            <p:ph type="title"/>
          </p:nvPr>
        </p:nvSpPr>
        <p:spPr>
          <a:xfrm>
            <a:off x="265500" y="1830600"/>
            <a:ext cx="4045200" cy="148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chemeClr val="lt1"/>
                </a:solidFill>
              </a:rPr>
              <a:t>The solution</a:t>
            </a:r>
            <a:endParaRPr sz="3500">
              <a:solidFill>
                <a:schemeClr val="lt1"/>
              </a:solidFill>
            </a:endParaRPr>
          </a:p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4903600" y="302300"/>
            <a:ext cx="4045200" cy="213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just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</a:rPr>
              <a:t>Our goal is to help people fulfill their urgent </a:t>
            </a:r>
            <a:endParaRPr sz="1300">
              <a:solidFill>
                <a:schemeClr val="dk2"/>
              </a:solidFill>
            </a:endParaRPr>
          </a:p>
          <a:p>
            <a:pPr indent="0" lvl="0" marL="0" marR="0" rtl="0" algn="just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</a:rPr>
              <a:t>food needs by establishing an ecosystem of </a:t>
            </a:r>
            <a:endParaRPr sz="1300">
              <a:solidFill>
                <a:schemeClr val="dk2"/>
              </a:solidFill>
            </a:endParaRPr>
          </a:p>
          <a:p>
            <a:pPr indent="0" lvl="0" marL="0" marR="0" rtl="0" algn="just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</a:rPr>
              <a:t>food donors and recipients so that food wastage </a:t>
            </a:r>
            <a:endParaRPr sz="1300">
              <a:solidFill>
                <a:schemeClr val="dk2"/>
              </a:solidFill>
            </a:endParaRPr>
          </a:p>
          <a:p>
            <a:pPr indent="0" lvl="0" marL="0" marR="0" rtl="0" algn="just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</a:rPr>
              <a:t>is reduced and lesser number of people sleep hungry.</a:t>
            </a:r>
            <a:endParaRPr sz="1300"/>
          </a:p>
        </p:txBody>
      </p:sp>
      <p:sp>
        <p:nvSpPr>
          <p:cNvPr id="96" name="Google Shape;96;p15"/>
          <p:cNvSpPr txBox="1"/>
          <p:nvPr/>
        </p:nvSpPr>
        <p:spPr>
          <a:xfrm>
            <a:off x="4903600" y="2737800"/>
            <a:ext cx="3672900" cy="181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“YourNextMeal.com” is a platform that will bridge</a:t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the gap between food donors and recipients so </a:t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that excess food reaches those in need via</a:t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the </a:t>
            </a:r>
            <a:r>
              <a:rPr lang="en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network</a:t>
            </a:r>
            <a:r>
              <a:rPr lang="en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of drivers or </a:t>
            </a:r>
            <a:r>
              <a:rPr lang="en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through</a:t>
            </a:r>
            <a:r>
              <a:rPr lang="en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drop-off </a:t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at food collection centers.</a:t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6"/>
          <p:cNvSpPr/>
          <p:nvPr/>
        </p:nvSpPr>
        <p:spPr>
          <a:xfrm>
            <a:off x="6497975" y="4162913"/>
            <a:ext cx="849000" cy="738600"/>
          </a:xfrm>
          <a:prstGeom prst="ellipse">
            <a:avLst/>
          </a:prstGeom>
          <a:solidFill>
            <a:srgbClr val="9FC5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16"/>
          <p:cNvSpPr/>
          <p:nvPr/>
        </p:nvSpPr>
        <p:spPr>
          <a:xfrm>
            <a:off x="973500" y="4294613"/>
            <a:ext cx="849000" cy="738600"/>
          </a:xfrm>
          <a:prstGeom prst="ellipse">
            <a:avLst/>
          </a:prstGeom>
          <a:solidFill>
            <a:srgbClr val="9FC5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16"/>
          <p:cNvSpPr/>
          <p:nvPr/>
        </p:nvSpPr>
        <p:spPr>
          <a:xfrm>
            <a:off x="2158650" y="4162913"/>
            <a:ext cx="849000" cy="738600"/>
          </a:xfrm>
          <a:prstGeom prst="ellipse">
            <a:avLst/>
          </a:prstGeom>
          <a:solidFill>
            <a:srgbClr val="9FC5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6"/>
          <p:cNvSpPr/>
          <p:nvPr/>
        </p:nvSpPr>
        <p:spPr>
          <a:xfrm>
            <a:off x="2989950" y="3489938"/>
            <a:ext cx="849000" cy="738600"/>
          </a:xfrm>
          <a:prstGeom prst="ellipse">
            <a:avLst/>
          </a:prstGeom>
          <a:solidFill>
            <a:srgbClr val="9FC5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6"/>
          <p:cNvSpPr/>
          <p:nvPr/>
        </p:nvSpPr>
        <p:spPr>
          <a:xfrm>
            <a:off x="767276" y="2638250"/>
            <a:ext cx="2180400" cy="1590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6"/>
          <p:cNvSpPr/>
          <p:nvPr/>
        </p:nvSpPr>
        <p:spPr>
          <a:xfrm>
            <a:off x="1021150" y="1833563"/>
            <a:ext cx="849000" cy="738600"/>
          </a:xfrm>
          <a:prstGeom prst="ellipse">
            <a:avLst/>
          </a:prstGeom>
          <a:solidFill>
            <a:srgbClr val="9FC5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6"/>
          <p:cNvSpPr txBox="1"/>
          <p:nvPr/>
        </p:nvSpPr>
        <p:spPr>
          <a:xfrm>
            <a:off x="898968" y="3324520"/>
            <a:ext cx="18210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Restaurants, Grocery stores, Individuals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8" name="Google Shape;108;p16"/>
          <p:cNvSpPr txBox="1"/>
          <p:nvPr/>
        </p:nvSpPr>
        <p:spPr>
          <a:xfrm>
            <a:off x="1330815" y="2968304"/>
            <a:ext cx="1053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Donors</a:t>
            </a:r>
            <a:endParaRPr b="1" sz="2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9" name="Google Shape;109;p16"/>
          <p:cNvSpPr txBox="1"/>
          <p:nvPr/>
        </p:nvSpPr>
        <p:spPr>
          <a:xfrm>
            <a:off x="1021150" y="2047418"/>
            <a:ext cx="926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Registration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0" name="Google Shape;110;p16"/>
          <p:cNvSpPr/>
          <p:nvPr/>
        </p:nvSpPr>
        <p:spPr>
          <a:xfrm>
            <a:off x="2063850" y="1865950"/>
            <a:ext cx="849000" cy="738600"/>
          </a:xfrm>
          <a:prstGeom prst="ellipse">
            <a:avLst/>
          </a:prstGeom>
          <a:solidFill>
            <a:srgbClr val="9FC5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16"/>
          <p:cNvSpPr/>
          <p:nvPr/>
        </p:nvSpPr>
        <p:spPr>
          <a:xfrm>
            <a:off x="3029450" y="2449175"/>
            <a:ext cx="849000" cy="738600"/>
          </a:xfrm>
          <a:prstGeom prst="ellipse">
            <a:avLst/>
          </a:prstGeom>
          <a:solidFill>
            <a:srgbClr val="9FC5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16"/>
          <p:cNvSpPr txBox="1"/>
          <p:nvPr/>
        </p:nvSpPr>
        <p:spPr>
          <a:xfrm>
            <a:off x="3049800" y="3536000"/>
            <a:ext cx="729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Create donation request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" name="Google Shape;113;p16"/>
          <p:cNvSpPr txBox="1"/>
          <p:nvPr/>
        </p:nvSpPr>
        <p:spPr>
          <a:xfrm>
            <a:off x="2158650" y="4208974"/>
            <a:ext cx="849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Edit/Cancel submitted request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4" name="Google Shape;114;p16"/>
          <p:cNvSpPr txBox="1"/>
          <p:nvPr/>
        </p:nvSpPr>
        <p:spPr>
          <a:xfrm>
            <a:off x="1065150" y="4340676"/>
            <a:ext cx="665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Locate drop-off centers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5" name="Google Shape;115;p16"/>
          <p:cNvSpPr/>
          <p:nvPr/>
        </p:nvSpPr>
        <p:spPr>
          <a:xfrm>
            <a:off x="5099251" y="2654438"/>
            <a:ext cx="2180400" cy="1590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16"/>
          <p:cNvSpPr/>
          <p:nvPr/>
        </p:nvSpPr>
        <p:spPr>
          <a:xfrm>
            <a:off x="5278950" y="1865938"/>
            <a:ext cx="849000" cy="738600"/>
          </a:xfrm>
          <a:prstGeom prst="ellipse">
            <a:avLst/>
          </a:prstGeom>
          <a:solidFill>
            <a:srgbClr val="9FC5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16"/>
          <p:cNvSpPr txBox="1"/>
          <p:nvPr/>
        </p:nvSpPr>
        <p:spPr>
          <a:xfrm>
            <a:off x="5278943" y="3374733"/>
            <a:ext cx="18210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Individuals, Shelters, Non-profit organizations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8" name="Google Shape;118;p16"/>
          <p:cNvSpPr txBox="1"/>
          <p:nvPr/>
        </p:nvSpPr>
        <p:spPr>
          <a:xfrm>
            <a:off x="5469004" y="2910013"/>
            <a:ext cx="1440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Recipients</a:t>
            </a:r>
            <a:endParaRPr b="1" sz="2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9" name="Google Shape;119;p16"/>
          <p:cNvSpPr txBox="1"/>
          <p:nvPr/>
        </p:nvSpPr>
        <p:spPr>
          <a:xfrm>
            <a:off x="5278950" y="2079793"/>
            <a:ext cx="926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Registration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" name="Google Shape;120;p16"/>
          <p:cNvSpPr/>
          <p:nvPr/>
        </p:nvSpPr>
        <p:spPr>
          <a:xfrm>
            <a:off x="6395825" y="1882138"/>
            <a:ext cx="849000" cy="738600"/>
          </a:xfrm>
          <a:prstGeom prst="ellipse">
            <a:avLst/>
          </a:prstGeom>
          <a:solidFill>
            <a:srgbClr val="9FC5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16"/>
          <p:cNvSpPr/>
          <p:nvPr/>
        </p:nvSpPr>
        <p:spPr>
          <a:xfrm>
            <a:off x="7361425" y="2465363"/>
            <a:ext cx="849000" cy="738600"/>
          </a:xfrm>
          <a:prstGeom prst="ellipse">
            <a:avLst/>
          </a:prstGeom>
          <a:solidFill>
            <a:srgbClr val="9FC5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16"/>
          <p:cNvSpPr txBox="1"/>
          <p:nvPr/>
        </p:nvSpPr>
        <p:spPr>
          <a:xfrm>
            <a:off x="6459425" y="2005143"/>
            <a:ext cx="926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3" name="Google Shape;123;p16"/>
          <p:cNvSpPr/>
          <p:nvPr/>
        </p:nvSpPr>
        <p:spPr>
          <a:xfrm>
            <a:off x="7321925" y="3506125"/>
            <a:ext cx="849000" cy="738600"/>
          </a:xfrm>
          <a:prstGeom prst="ellipse">
            <a:avLst/>
          </a:prstGeom>
          <a:solidFill>
            <a:srgbClr val="9FC5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16"/>
          <p:cNvSpPr txBox="1"/>
          <p:nvPr/>
        </p:nvSpPr>
        <p:spPr>
          <a:xfrm>
            <a:off x="7340725" y="3552175"/>
            <a:ext cx="890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View active donation requests 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5" name="Google Shape;125;p16"/>
          <p:cNvSpPr txBox="1"/>
          <p:nvPr/>
        </p:nvSpPr>
        <p:spPr>
          <a:xfrm>
            <a:off x="6610350" y="4162924"/>
            <a:ext cx="7293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Submit/ Cancel pick-up request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6" name="Google Shape;126;p1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400"/>
              </a:spcAft>
              <a:buNone/>
            </a:pPr>
            <a:r>
              <a:rPr lang="en">
                <a:solidFill>
                  <a:srgbClr val="000000"/>
                </a:solidFill>
              </a:rPr>
              <a:t>Donor &amp; Recipient Features </a:t>
            </a:r>
            <a:endParaRPr i="1" sz="1600"/>
          </a:p>
        </p:txBody>
      </p:sp>
      <p:sp>
        <p:nvSpPr>
          <p:cNvPr id="127" name="Google Shape;127;p16"/>
          <p:cNvSpPr txBox="1"/>
          <p:nvPr/>
        </p:nvSpPr>
        <p:spPr>
          <a:xfrm>
            <a:off x="2203950" y="2068013"/>
            <a:ext cx="568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Login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8" name="Google Shape;128;p16"/>
          <p:cNvSpPr txBox="1"/>
          <p:nvPr/>
        </p:nvSpPr>
        <p:spPr>
          <a:xfrm>
            <a:off x="6569925" y="2079800"/>
            <a:ext cx="568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Login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9" name="Google Shape;129;p16"/>
          <p:cNvSpPr txBox="1"/>
          <p:nvPr/>
        </p:nvSpPr>
        <p:spPr>
          <a:xfrm>
            <a:off x="2990900" y="2588381"/>
            <a:ext cx="926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View/Update profile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0" name="Google Shape;130;p16"/>
          <p:cNvSpPr/>
          <p:nvPr/>
        </p:nvSpPr>
        <p:spPr>
          <a:xfrm>
            <a:off x="5317500" y="4294638"/>
            <a:ext cx="849000" cy="738600"/>
          </a:xfrm>
          <a:prstGeom prst="ellipse">
            <a:avLst/>
          </a:prstGeom>
          <a:solidFill>
            <a:srgbClr val="9FC5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16"/>
          <p:cNvSpPr txBox="1"/>
          <p:nvPr/>
        </p:nvSpPr>
        <p:spPr>
          <a:xfrm>
            <a:off x="7322875" y="2588381"/>
            <a:ext cx="926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View/Update profile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2" name="Google Shape;132;p16"/>
          <p:cNvSpPr txBox="1"/>
          <p:nvPr/>
        </p:nvSpPr>
        <p:spPr>
          <a:xfrm>
            <a:off x="5431088" y="4344576"/>
            <a:ext cx="729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Locate pick-up centers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400"/>
              </a:spcAft>
              <a:buNone/>
            </a:pPr>
            <a:r>
              <a:rPr lang="en">
                <a:solidFill>
                  <a:srgbClr val="000000"/>
                </a:solidFill>
              </a:rPr>
              <a:t>Project Milestones</a:t>
            </a:r>
            <a:r>
              <a:rPr lang="en" sz="1400">
                <a:solidFill>
                  <a:srgbClr val="000000"/>
                </a:solidFill>
              </a:rPr>
              <a:t> </a:t>
            </a:r>
            <a:r>
              <a:rPr i="1" lang="en" sz="1400">
                <a:solidFill>
                  <a:srgbClr val="000000"/>
                </a:solidFill>
              </a:rPr>
              <a:t> </a:t>
            </a:r>
            <a:endParaRPr i="1" sz="1600"/>
          </a:p>
        </p:txBody>
      </p:sp>
      <p:cxnSp>
        <p:nvCxnSpPr>
          <p:cNvPr id="138" name="Google Shape;138;p17"/>
          <p:cNvCxnSpPr/>
          <p:nvPr/>
        </p:nvCxnSpPr>
        <p:spPr>
          <a:xfrm rot="10800000">
            <a:off x="680050" y="2206340"/>
            <a:ext cx="0" cy="837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139" name="Google Shape;139;p17"/>
          <p:cNvSpPr txBox="1"/>
          <p:nvPr>
            <p:ph type="title"/>
          </p:nvPr>
        </p:nvSpPr>
        <p:spPr>
          <a:xfrm>
            <a:off x="727112" y="2049774"/>
            <a:ext cx="18141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Idea 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Submission</a:t>
            </a:r>
            <a:endParaRPr sz="1600">
              <a:solidFill>
                <a:schemeClr val="dk1"/>
              </a:solidFill>
            </a:endParaRPr>
          </a:p>
        </p:txBody>
      </p:sp>
      <p:cxnSp>
        <p:nvCxnSpPr>
          <p:cNvPr id="140" name="Google Shape;140;p17"/>
          <p:cNvCxnSpPr/>
          <p:nvPr/>
        </p:nvCxnSpPr>
        <p:spPr>
          <a:xfrm>
            <a:off x="2114150" y="3428879"/>
            <a:ext cx="0" cy="837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141" name="Google Shape;141;p17"/>
          <p:cNvSpPr txBox="1"/>
          <p:nvPr>
            <p:ph type="title"/>
          </p:nvPr>
        </p:nvSpPr>
        <p:spPr>
          <a:xfrm>
            <a:off x="2161212" y="4028066"/>
            <a:ext cx="18141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Requirements  Freeze</a:t>
            </a:r>
            <a:endParaRPr sz="1600">
              <a:solidFill>
                <a:schemeClr val="dk1"/>
              </a:solidFill>
            </a:endParaRPr>
          </a:p>
        </p:txBody>
      </p:sp>
      <p:cxnSp>
        <p:nvCxnSpPr>
          <p:cNvPr id="142" name="Google Shape;142;p17"/>
          <p:cNvCxnSpPr/>
          <p:nvPr/>
        </p:nvCxnSpPr>
        <p:spPr>
          <a:xfrm rot="10800000">
            <a:off x="6383275" y="2341015"/>
            <a:ext cx="0" cy="837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143" name="Google Shape;143;p17"/>
          <p:cNvSpPr txBox="1"/>
          <p:nvPr>
            <p:ph type="title"/>
          </p:nvPr>
        </p:nvSpPr>
        <p:spPr>
          <a:xfrm>
            <a:off x="5727687" y="1821186"/>
            <a:ext cx="18141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Development Complete</a:t>
            </a:r>
            <a:endParaRPr sz="1600">
              <a:solidFill>
                <a:schemeClr val="dk1"/>
              </a:solidFill>
            </a:endParaRPr>
          </a:p>
        </p:txBody>
      </p:sp>
      <p:cxnSp>
        <p:nvCxnSpPr>
          <p:cNvPr id="144" name="Google Shape;144;p17"/>
          <p:cNvCxnSpPr/>
          <p:nvPr/>
        </p:nvCxnSpPr>
        <p:spPr>
          <a:xfrm>
            <a:off x="6994725" y="3448258"/>
            <a:ext cx="0" cy="837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145" name="Google Shape;145;p17"/>
          <p:cNvSpPr txBox="1"/>
          <p:nvPr>
            <p:ph type="title"/>
          </p:nvPr>
        </p:nvSpPr>
        <p:spPr>
          <a:xfrm>
            <a:off x="5835087" y="4316241"/>
            <a:ext cx="18141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System Testing</a:t>
            </a:r>
            <a:endParaRPr sz="1600">
              <a:solidFill>
                <a:schemeClr val="dk1"/>
              </a:solidFill>
            </a:endParaRPr>
          </a:p>
        </p:txBody>
      </p:sp>
      <p:cxnSp>
        <p:nvCxnSpPr>
          <p:cNvPr id="146" name="Google Shape;146;p17"/>
          <p:cNvCxnSpPr/>
          <p:nvPr/>
        </p:nvCxnSpPr>
        <p:spPr>
          <a:xfrm flipH="1" rot="10800000">
            <a:off x="8209056" y="2340440"/>
            <a:ext cx="9600" cy="703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147" name="Google Shape;147;p17"/>
          <p:cNvSpPr txBox="1"/>
          <p:nvPr>
            <p:ph type="title"/>
          </p:nvPr>
        </p:nvSpPr>
        <p:spPr>
          <a:xfrm>
            <a:off x="7425362" y="1883361"/>
            <a:ext cx="18141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Deployment to Production</a:t>
            </a:r>
            <a:endParaRPr sz="1600">
              <a:solidFill>
                <a:schemeClr val="dk1"/>
              </a:solidFill>
            </a:endParaRPr>
          </a:p>
        </p:txBody>
      </p:sp>
      <p:graphicFrame>
        <p:nvGraphicFramePr>
          <p:cNvPr id="148" name="Google Shape;148;p17"/>
          <p:cNvGraphicFramePr/>
          <p:nvPr/>
        </p:nvGraphicFramePr>
        <p:xfrm>
          <a:off x="323100" y="303714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{BE91AB21-864C-4DE0-804E-A1205EADA808}</a:tableStyleId>
              </a:tblPr>
              <a:tblGrid>
                <a:gridCol w="710225"/>
                <a:gridCol w="710225"/>
                <a:gridCol w="710225"/>
                <a:gridCol w="710225"/>
                <a:gridCol w="710225"/>
                <a:gridCol w="710225"/>
                <a:gridCol w="710225"/>
                <a:gridCol w="710225"/>
                <a:gridCol w="710225"/>
                <a:gridCol w="710225"/>
                <a:gridCol w="710225"/>
                <a:gridCol w="7102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</a:rPr>
                        <a:t>Sep 25 </a:t>
                      </a:r>
                      <a:endParaRPr sz="11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</a:rPr>
                        <a:t>Oct 7</a:t>
                      </a:r>
                      <a:endParaRPr sz="11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</a:rPr>
                        <a:t>Oct 14</a:t>
                      </a:r>
                      <a:endParaRPr sz="11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</a:rPr>
                        <a:t>Oct 21</a:t>
                      </a:r>
                      <a:endParaRPr sz="11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</a:rPr>
                        <a:t>Oct 28</a:t>
                      </a:r>
                      <a:endParaRPr sz="11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</a:rPr>
                        <a:t>Nov 4</a:t>
                      </a:r>
                      <a:endParaRPr sz="11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</a:rPr>
                        <a:t>Nov 11</a:t>
                      </a:r>
                      <a:endParaRPr sz="11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</a:rPr>
                        <a:t>Nov 18</a:t>
                      </a:r>
                      <a:endParaRPr sz="11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</a:rPr>
                        <a:t>Nov 25</a:t>
                      </a:r>
                      <a:endParaRPr sz="11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</a:rPr>
                        <a:t>Dec 2</a:t>
                      </a:r>
                      <a:endParaRPr sz="11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</a:rPr>
                        <a:t>Dec 4</a:t>
                      </a:r>
                      <a:endParaRPr sz="11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</a:rPr>
                        <a:t>Dec 9</a:t>
                      </a:r>
                      <a:endParaRPr sz="11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  <p:sp>
        <p:nvSpPr>
          <p:cNvPr id="149" name="Google Shape;149;p17"/>
          <p:cNvSpPr txBox="1"/>
          <p:nvPr>
            <p:ph type="title"/>
          </p:nvPr>
        </p:nvSpPr>
        <p:spPr>
          <a:xfrm>
            <a:off x="2190349" y="1883350"/>
            <a:ext cx="13662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Architecture &amp; Design</a:t>
            </a:r>
            <a:endParaRPr sz="1600">
              <a:solidFill>
                <a:schemeClr val="dk1"/>
              </a:solidFill>
            </a:endParaRPr>
          </a:p>
        </p:txBody>
      </p:sp>
      <p:cxnSp>
        <p:nvCxnSpPr>
          <p:cNvPr id="150" name="Google Shape;150;p17"/>
          <p:cNvCxnSpPr/>
          <p:nvPr/>
        </p:nvCxnSpPr>
        <p:spPr>
          <a:xfrm rot="10800000">
            <a:off x="2777525" y="2419740"/>
            <a:ext cx="7500" cy="617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151" name="Google Shape;151;p17"/>
          <p:cNvSpPr txBox="1"/>
          <p:nvPr>
            <p:ph type="title"/>
          </p:nvPr>
        </p:nvSpPr>
        <p:spPr>
          <a:xfrm>
            <a:off x="7717162" y="4266786"/>
            <a:ext cx="18141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Project Submission &amp; Demo</a:t>
            </a:r>
            <a:endParaRPr sz="1600">
              <a:solidFill>
                <a:schemeClr val="dk1"/>
              </a:solidFill>
            </a:endParaRPr>
          </a:p>
        </p:txBody>
      </p:sp>
      <p:cxnSp>
        <p:nvCxnSpPr>
          <p:cNvPr id="152" name="Google Shape;152;p17"/>
          <p:cNvCxnSpPr/>
          <p:nvPr/>
        </p:nvCxnSpPr>
        <p:spPr>
          <a:xfrm>
            <a:off x="8448250" y="3418158"/>
            <a:ext cx="0" cy="837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8"/>
          <p:cNvSpPr txBox="1"/>
          <p:nvPr>
            <p:ph type="title"/>
          </p:nvPr>
        </p:nvSpPr>
        <p:spPr>
          <a:xfrm>
            <a:off x="52249" y="1787850"/>
            <a:ext cx="3480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00000"/>
                </a:solidFill>
              </a:rPr>
              <a:t>Technology Stack</a:t>
            </a:r>
            <a:endParaRPr sz="3000">
              <a:solidFill>
                <a:srgbClr val="000000"/>
              </a:solidFill>
            </a:endParaRPr>
          </a:p>
        </p:txBody>
      </p:sp>
      <p:sp>
        <p:nvSpPr>
          <p:cNvPr id="158" name="Google Shape;158;p18"/>
          <p:cNvSpPr txBox="1"/>
          <p:nvPr>
            <p:ph type="title"/>
          </p:nvPr>
        </p:nvSpPr>
        <p:spPr>
          <a:xfrm>
            <a:off x="4337500" y="514150"/>
            <a:ext cx="3753900" cy="962100"/>
          </a:xfrm>
          <a:prstGeom prst="rect">
            <a:avLst/>
          </a:prstGeom>
          <a:solidFill>
            <a:schemeClr val="accent5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React</a:t>
            </a:r>
            <a:endParaRPr/>
          </a:p>
        </p:txBody>
      </p:sp>
      <p:cxnSp>
        <p:nvCxnSpPr>
          <p:cNvPr id="159" name="Google Shape;159;p18"/>
          <p:cNvCxnSpPr>
            <a:stCxn id="158" idx="2"/>
            <a:endCxn id="160" idx="0"/>
          </p:cNvCxnSpPr>
          <p:nvPr/>
        </p:nvCxnSpPr>
        <p:spPr>
          <a:xfrm>
            <a:off x="6214450" y="1476250"/>
            <a:ext cx="0" cy="61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0" name="Google Shape;160;p18"/>
          <p:cNvSpPr txBox="1"/>
          <p:nvPr>
            <p:ph type="title"/>
          </p:nvPr>
        </p:nvSpPr>
        <p:spPr>
          <a:xfrm>
            <a:off x="4337500" y="2090676"/>
            <a:ext cx="3753900" cy="9621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Django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(AWS, terraform)</a:t>
            </a:r>
            <a:endParaRPr b="1" sz="1200"/>
          </a:p>
        </p:txBody>
      </p:sp>
      <p:cxnSp>
        <p:nvCxnSpPr>
          <p:cNvPr id="161" name="Google Shape;161;p18"/>
          <p:cNvCxnSpPr>
            <a:stCxn id="160" idx="2"/>
            <a:endCxn id="162" idx="0"/>
          </p:cNvCxnSpPr>
          <p:nvPr/>
        </p:nvCxnSpPr>
        <p:spPr>
          <a:xfrm>
            <a:off x="6214450" y="3052776"/>
            <a:ext cx="0" cy="61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2" name="Google Shape;162;p18"/>
          <p:cNvSpPr txBox="1"/>
          <p:nvPr>
            <p:ph type="title"/>
          </p:nvPr>
        </p:nvSpPr>
        <p:spPr>
          <a:xfrm>
            <a:off x="4337501" y="3667157"/>
            <a:ext cx="3753900" cy="962100"/>
          </a:xfrm>
          <a:prstGeom prst="rect">
            <a:avLst/>
          </a:prstGeom>
          <a:solidFill>
            <a:schemeClr val="accent1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MongoDB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9"/>
          <p:cNvSpPr txBox="1"/>
          <p:nvPr/>
        </p:nvSpPr>
        <p:spPr>
          <a:xfrm>
            <a:off x="4025940" y="3264479"/>
            <a:ext cx="1053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Admin</a:t>
            </a:r>
            <a:endParaRPr b="1" sz="2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8" name="Google Shape;168;p19"/>
          <p:cNvSpPr txBox="1"/>
          <p:nvPr/>
        </p:nvSpPr>
        <p:spPr>
          <a:xfrm>
            <a:off x="6301575" y="2546331"/>
            <a:ext cx="926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9" name="Google Shape;169;p19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400"/>
              </a:spcAft>
              <a:buNone/>
            </a:pPr>
            <a:r>
              <a:rPr lang="en">
                <a:solidFill>
                  <a:srgbClr val="000000"/>
                </a:solidFill>
              </a:rPr>
              <a:t>Architecture (System + Network) </a:t>
            </a:r>
            <a:endParaRPr i="1" sz="1600"/>
          </a:p>
        </p:txBody>
      </p:sp>
      <p:pic>
        <p:nvPicPr>
          <p:cNvPr id="170" name="Google Shape;17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9200" y="718800"/>
            <a:ext cx="5477425" cy="4343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0"/>
          <p:cNvSpPr txBox="1"/>
          <p:nvPr/>
        </p:nvSpPr>
        <p:spPr>
          <a:xfrm>
            <a:off x="4025940" y="3264479"/>
            <a:ext cx="1053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Admin</a:t>
            </a:r>
            <a:endParaRPr b="1" sz="2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6" name="Google Shape;176;p20"/>
          <p:cNvSpPr txBox="1"/>
          <p:nvPr/>
        </p:nvSpPr>
        <p:spPr>
          <a:xfrm>
            <a:off x="6301575" y="2546331"/>
            <a:ext cx="926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7" name="Google Shape;177;p2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400"/>
              </a:spcAft>
              <a:buNone/>
            </a:pPr>
            <a:r>
              <a:rPr lang="en">
                <a:solidFill>
                  <a:srgbClr val="000000"/>
                </a:solidFill>
              </a:rPr>
              <a:t>Database Schema </a:t>
            </a:r>
            <a:endParaRPr i="1" sz="1600"/>
          </a:p>
        </p:txBody>
      </p:sp>
      <p:pic>
        <p:nvPicPr>
          <p:cNvPr id="178" name="Google Shape;17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2400" y="1928450"/>
            <a:ext cx="6583726" cy="309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1"/>
          <p:cNvSpPr txBox="1"/>
          <p:nvPr/>
        </p:nvSpPr>
        <p:spPr>
          <a:xfrm>
            <a:off x="4025940" y="3264479"/>
            <a:ext cx="1053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Admin</a:t>
            </a:r>
            <a:endParaRPr b="1" sz="2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4" name="Google Shape;184;p21"/>
          <p:cNvSpPr txBox="1"/>
          <p:nvPr/>
        </p:nvSpPr>
        <p:spPr>
          <a:xfrm>
            <a:off x="6301575" y="2546331"/>
            <a:ext cx="926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5" name="Google Shape;185;p2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400"/>
              </a:spcAft>
              <a:buNone/>
            </a:pPr>
            <a:r>
              <a:rPr lang="en">
                <a:solidFill>
                  <a:srgbClr val="000000"/>
                </a:solidFill>
              </a:rPr>
              <a:t>Use case Diagram</a:t>
            </a:r>
            <a:endParaRPr i="1" sz="1600"/>
          </a:p>
        </p:txBody>
      </p:sp>
      <p:pic>
        <p:nvPicPr>
          <p:cNvPr id="186" name="Google Shape;18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65425" y="1821425"/>
            <a:ext cx="3776825" cy="320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